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Text or image elements are not permitted below the copyright or takeaway bar on any slide to allow this white space for required document markings.</a:t>
            </a:r>
            <a:endParaRPr/>
          </a:p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Shape 132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Shape 143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Shape 186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Shape 200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Shape 212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Shape 222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Standard" showMasterSp="0">
  <p:cSld name="Cover Standard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50848" y="3145691"/>
            <a:ext cx="10909827" cy="57451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b="1" i="0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pic>
        <p:nvPicPr>
          <p:cNvPr id="19" name="Shape 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45562" y="500678"/>
            <a:ext cx="2115113" cy="40754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20" name="Shape 20"/>
          <p:cNvSpPr txBox="1"/>
          <p:nvPr/>
        </p:nvSpPr>
        <p:spPr>
          <a:xfrm>
            <a:off x="7962178" y="6248400"/>
            <a:ext cx="3620223" cy="164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30188" lvl="0" marL="230188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 © 2017 Raytheon Company. All rights reserved.</a:t>
            </a:r>
            <a:endParaRPr/>
          </a:p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6096000" y="4506068"/>
            <a:ext cx="548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2" type="body"/>
          </p:nvPr>
        </p:nvSpPr>
        <p:spPr>
          <a:xfrm>
            <a:off x="6096000" y="5140149"/>
            <a:ext cx="5486400" cy="76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Shape 23"/>
          <p:cNvSpPr/>
          <p:nvPr/>
        </p:nvSpPr>
        <p:spPr>
          <a:xfrm>
            <a:off x="3048" y="6492240"/>
            <a:ext cx="12188952" cy="36576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5385" y="1041400"/>
            <a:ext cx="11547625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 Content">
  <p:cSld name="Title and Two Column Conte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5384" y="1041400"/>
            <a:ext cx="560832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Shape 34"/>
          <p:cNvSpPr txBox="1"/>
          <p:nvPr>
            <p:ph idx="2" type="body"/>
          </p:nvPr>
        </p:nvSpPr>
        <p:spPr>
          <a:xfrm>
            <a:off x="6275917" y="1041400"/>
            <a:ext cx="560832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lternate Cover 1">
  <p:cSld name="Alternate Cover 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812799" y="2438400"/>
            <a:ext cx="11059584" cy="65659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1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812801" y="3579215"/>
            <a:ext cx="11059583" cy="2245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315384" y="1041400"/>
            <a:ext cx="115570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x="11462175" y="6254905"/>
            <a:ext cx="0" cy="170688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" name="Shape 1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292285" y="258727"/>
            <a:ext cx="1684959" cy="37373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Shape 16"/>
          <p:cNvCxnSpPr/>
          <p:nvPr/>
        </p:nvCxnSpPr>
        <p:spPr>
          <a:xfrm rot="10800000">
            <a:off x="0" y="960120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CE112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transition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gif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650848" y="3145691"/>
            <a:ext cx="10909827" cy="57451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Stack Based Buffer Overflow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6096000" y="4506068"/>
            <a:ext cx="548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Simon Owens</a:t>
            </a:r>
            <a:endParaRPr b="1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Shape 51"/>
          <p:cNvSpPr txBox="1"/>
          <p:nvPr>
            <p:ph idx="2" type="body"/>
          </p:nvPr>
        </p:nvSpPr>
        <p:spPr>
          <a:xfrm>
            <a:off x="6096000" y="4796367"/>
            <a:ext cx="5486400" cy="76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SEIT MSM Cybersecurity Engineer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Controlling program execution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Shape 135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Shape 136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Shape 137"/>
          <p:cNvSpPr txBox="1"/>
          <p:nvPr/>
        </p:nvSpPr>
        <p:spPr>
          <a:xfrm>
            <a:off x="152400" y="1056316"/>
            <a:ext cx="1166704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 this example lets say we have a buffer of size 500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can to overflow the buffer to exactly its size, then have the next four bytes be the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Place in memory we want to “return” to</a:t>
            </a:r>
            <a:endParaRPr/>
          </a:p>
        </p:txBody>
      </p:sp>
      <p:pic>
        <p:nvPicPr>
          <p:cNvPr id="138" name="Shape 1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0200" y="2209800"/>
            <a:ext cx="7545792" cy="3959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97866">
            <a:off x="4677958" y="2353796"/>
            <a:ext cx="2161736" cy="537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Where does all of my overflow junk go?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Shape 146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143000"/>
            <a:ext cx="8338052" cy="510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Jump here!  Execute what I want!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Shape 155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147010" y="1066800"/>
            <a:ext cx="11683006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Say we placed the shellcode that translates as “rm –rf /” before our overflow(or after)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Lets try to jump to that place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when the program returns call “jmp *memory address of our code*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then our code is run.  In this case it was “rm –rf /”. It could be many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things</a:t>
            </a:r>
            <a:endParaRPr/>
          </a:p>
        </p:txBody>
      </p:sp>
      <p:pic>
        <p:nvPicPr>
          <p:cNvPr id="158" name="Shape 1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0673" y="3551300"/>
            <a:ext cx="5562600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Shape 1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66313" y="3124200"/>
            <a:ext cx="4248150" cy="3618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Show me some code!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Shape 166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Shape 167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Shape 168"/>
          <p:cNvSpPr txBox="1"/>
          <p:nvPr/>
        </p:nvSpPr>
        <p:spPr>
          <a:xfrm>
            <a:off x="147010" y="1066800"/>
            <a:ext cx="8265468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Exploits buffer overflow via network socket 110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Places shell code after the overflow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data after the buffer size is dumped in the ESP register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315389" y="214984"/>
            <a:ext cx="93273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WAN Access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Shape 175"/>
          <p:cNvSpPr txBox="1"/>
          <p:nvPr>
            <p:ph idx="10" type="dt"/>
          </p:nvPr>
        </p:nvSpPr>
        <p:spPr>
          <a:xfrm>
            <a:off x="10427969" y="6248400"/>
            <a:ext cx="9363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Shape 176"/>
          <p:cNvSpPr txBox="1"/>
          <p:nvPr>
            <p:ph idx="12" type="sldNum"/>
          </p:nvPr>
        </p:nvSpPr>
        <p:spPr>
          <a:xfrm>
            <a:off x="11567584" y="6248400"/>
            <a:ext cx="3048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7" name="Shape 177"/>
          <p:cNvCxnSpPr>
            <a:stCxn id="178" idx="2"/>
            <a:endCxn id="178" idx="2"/>
          </p:cNvCxnSpPr>
          <p:nvPr/>
        </p:nvCxnSpPr>
        <p:spPr>
          <a:xfrm flipH="1" rot="-5400000">
            <a:off x="7772400" y="4000500"/>
            <a:ext cx="600" cy="600"/>
          </a:xfrm>
          <a:prstGeom prst="bentConnector3">
            <a:avLst>
              <a:gd fmla="val 50000" name="adj1"/>
            </a:avLst>
          </a:prstGeom>
          <a:noFill/>
          <a:ln cap="flat" cmpd="sng" w="12700">
            <a:solidFill>
              <a:srgbClr val="B5B5B5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9" name="Shape 179"/>
          <p:cNvSpPr/>
          <p:nvPr/>
        </p:nvSpPr>
        <p:spPr>
          <a:xfrm>
            <a:off x="1459875" y="2614200"/>
            <a:ext cx="2631000" cy="162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7989325" y="2641725"/>
            <a:ext cx="2631000" cy="162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/>
        </p:nvSpPr>
        <p:spPr>
          <a:xfrm>
            <a:off x="1485150" y="1765425"/>
            <a:ext cx="26310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Mail</a:t>
            </a:r>
            <a:r>
              <a:rPr lang="en-US" sz="3000"/>
              <a:t> Server</a:t>
            </a:r>
            <a:endParaRPr sz="3000"/>
          </a:p>
        </p:txBody>
      </p:sp>
      <p:sp>
        <p:nvSpPr>
          <p:cNvPr id="182" name="Shape 182"/>
          <p:cNvSpPr txBox="1"/>
          <p:nvPr/>
        </p:nvSpPr>
        <p:spPr>
          <a:xfrm>
            <a:off x="7986675" y="1867275"/>
            <a:ext cx="26310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Evil Client</a:t>
            </a:r>
            <a:endParaRPr sz="300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315389" y="214984"/>
            <a:ext cx="93273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WAN Access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Shape 189"/>
          <p:cNvSpPr txBox="1"/>
          <p:nvPr>
            <p:ph idx="10" type="dt"/>
          </p:nvPr>
        </p:nvSpPr>
        <p:spPr>
          <a:xfrm>
            <a:off x="10427969" y="6248400"/>
            <a:ext cx="9363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Shape 190"/>
          <p:cNvSpPr txBox="1"/>
          <p:nvPr>
            <p:ph idx="12" type="sldNum"/>
          </p:nvPr>
        </p:nvSpPr>
        <p:spPr>
          <a:xfrm>
            <a:off x="11567584" y="6248400"/>
            <a:ext cx="3048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1" name="Shape 191"/>
          <p:cNvCxnSpPr>
            <a:stCxn id="192" idx="2"/>
            <a:endCxn id="192" idx="2"/>
          </p:cNvCxnSpPr>
          <p:nvPr/>
        </p:nvCxnSpPr>
        <p:spPr>
          <a:xfrm flipH="1" rot="-5400000">
            <a:off x="7772400" y="4000500"/>
            <a:ext cx="600" cy="600"/>
          </a:xfrm>
          <a:prstGeom prst="bentConnector3">
            <a:avLst>
              <a:gd fmla="val 50000" name="adj1"/>
            </a:avLst>
          </a:prstGeom>
          <a:noFill/>
          <a:ln cap="flat" cmpd="sng" w="12700">
            <a:solidFill>
              <a:srgbClr val="B5B5B5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3" name="Shape 193"/>
          <p:cNvSpPr/>
          <p:nvPr/>
        </p:nvSpPr>
        <p:spPr>
          <a:xfrm>
            <a:off x="1442900" y="1476850"/>
            <a:ext cx="8985000" cy="375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Shape 194"/>
          <p:cNvSpPr txBox="1"/>
          <p:nvPr/>
        </p:nvSpPr>
        <p:spPr>
          <a:xfrm>
            <a:off x="1620950" y="2461400"/>
            <a:ext cx="65781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Username:_________________</a:t>
            </a:r>
            <a:endParaRPr sz="3000"/>
          </a:p>
        </p:txBody>
      </p:sp>
      <p:sp>
        <p:nvSpPr>
          <p:cNvPr id="195" name="Shape 195"/>
          <p:cNvSpPr txBox="1"/>
          <p:nvPr/>
        </p:nvSpPr>
        <p:spPr>
          <a:xfrm>
            <a:off x="1620950" y="3604400"/>
            <a:ext cx="65781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Password</a:t>
            </a:r>
            <a:r>
              <a:rPr lang="en-US" sz="3000"/>
              <a:t>:_________________</a:t>
            </a:r>
            <a:endParaRPr sz="3000"/>
          </a:p>
        </p:txBody>
      </p:sp>
      <p:sp>
        <p:nvSpPr>
          <p:cNvPr id="196" name="Shape 196"/>
          <p:cNvSpPr txBox="1"/>
          <p:nvPr/>
        </p:nvSpPr>
        <p:spPr>
          <a:xfrm>
            <a:off x="2646350" y="1662800"/>
            <a:ext cx="65781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Terrible Java Server</a:t>
            </a:r>
            <a:endParaRPr sz="300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WAN Access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Shape 203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Shape 204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Shape 2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2014" y="1007932"/>
            <a:ext cx="7549058" cy="5850068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/>
          <p:nvPr/>
        </p:nvSpPr>
        <p:spPr>
          <a:xfrm>
            <a:off x="7772400" y="3733800"/>
            <a:ext cx="1447800" cy="533400"/>
          </a:xfrm>
          <a:prstGeom prst="ellipse">
            <a:avLst/>
          </a:prstGeom>
          <a:noFill/>
          <a:ln cap="flat" cmpd="sng" w="34925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7" name="Shape 207"/>
          <p:cNvCxnSpPr>
            <a:stCxn id="206" idx="2"/>
            <a:endCxn id="206" idx="2"/>
          </p:cNvCxnSpPr>
          <p:nvPr/>
        </p:nvCxnSpPr>
        <p:spPr>
          <a:xfrm>
            <a:off x="7772400" y="4000500"/>
            <a:ext cx="600" cy="600"/>
          </a:xfrm>
          <a:prstGeom prst="bentConnector3">
            <a:avLst>
              <a:gd fmla="val -35983333" name="adj1"/>
            </a:avLst>
          </a:prstGeom>
          <a:noFill/>
          <a:ln cap="flat" cmpd="sng" w="12700">
            <a:solidFill>
              <a:srgbClr val="B5B5B5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8" name="Shape 208"/>
          <p:cNvCxnSpPr/>
          <p:nvPr/>
        </p:nvCxnSpPr>
        <p:spPr>
          <a:xfrm flipH="1">
            <a:off x="982978" y="4006850"/>
            <a:ext cx="6781800" cy="266700"/>
          </a:xfrm>
          <a:prstGeom prst="bentConnector3">
            <a:avLst>
              <a:gd fmla="val 50000" name="adj1"/>
            </a:avLst>
          </a:prstGeom>
          <a:noFill/>
          <a:ln cap="flat" cmpd="sng" w="22225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Networking Scanning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Shape 215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pbs.twimg.com/media/DP7axHKUEAALlJB.jpg" id="217" name="Shape 2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5388" y="1066800"/>
            <a:ext cx="4485211" cy="5757782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 txBox="1"/>
          <p:nvPr/>
        </p:nvSpPr>
        <p:spPr>
          <a:xfrm>
            <a:off x="5410200" y="1143000"/>
            <a:ext cx="2651688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Scanning tools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Nmap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Nessus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Massscan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Sfuzz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 scripts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 wanna learn more!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Shape 225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Shape 226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Shape 227"/>
          <p:cNvSpPr txBox="1"/>
          <p:nvPr/>
        </p:nvSpPr>
        <p:spPr>
          <a:xfrm>
            <a:off x="147010" y="1066800"/>
            <a:ext cx="5069016" cy="6370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Vulnerable VMs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Vulnhub.com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Guides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Fuzzy security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 on coffee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Corelan security team(advanced)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Tutorials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Rootme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Everywhere on the internet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 sites and research papers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Exploit-db.com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Focus security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cat typing gif" id="228" name="Shape 2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10400" y="1143000"/>
            <a:ext cx="4800600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will we cover?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5385" y="1041400"/>
            <a:ext cx="11547625" cy="5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6910" lvl="0" marL="30691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pentesting?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9110" lvl="0" marL="30691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6910" lvl="0" marL="30691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a buffer overflow?</a:t>
            </a:r>
            <a:endParaRPr/>
          </a:p>
          <a:p>
            <a:pPr indent="-129110" lvl="0" marL="30691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6910" lvl="0" marL="30691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do I find them?</a:t>
            </a:r>
            <a:endParaRPr/>
          </a:p>
          <a:p>
            <a:pPr indent="-129110" lvl="0" marL="30691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6909" lvl="0" marL="306909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can I make exploits for them?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6909" lvl="0" marL="306909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/>
              <a:t>Real life example</a:t>
            </a:r>
            <a:endParaRPr/>
          </a:p>
          <a:p>
            <a:pPr indent="-129110" lvl="0" marL="30691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59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pentesting?</a:t>
            </a:r>
            <a:endParaRPr/>
          </a:p>
        </p:txBody>
      </p:sp>
      <p:sp>
        <p:nvSpPr>
          <p:cNvPr id="67" name="Shape 67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147010" y="1066800"/>
            <a:ext cx="12133450" cy="5632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Definition: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Penetration testing is the practice of testing/analyzing a computer system, network,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web site, application, or business property to find ways in which people could “abuse”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these.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Abuse: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Deny service or steal/destroy information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Network Based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give network access what is vulnerable?  Can we tell if you are even there?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Phishing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how trained is your staff?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Physical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how well secured is your hardware or building?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Application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basically network testing but focusing on just one area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5389" y="214984"/>
            <a:ext cx="93273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i="1" lang="en-US"/>
              <a:t>Lots of ways to missue things in life...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Shape 76"/>
          <p:cNvSpPr txBox="1"/>
          <p:nvPr>
            <p:ph idx="10" type="dt"/>
          </p:nvPr>
        </p:nvSpPr>
        <p:spPr>
          <a:xfrm>
            <a:off x="10427969" y="6248400"/>
            <a:ext cx="9363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11567584" y="6248400"/>
            <a:ext cx="3048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" name="Shape 78"/>
          <p:cNvPicPr preferRelativeResize="0"/>
          <p:nvPr/>
        </p:nvPicPr>
        <p:blipFill rotWithShape="1">
          <a:blip r:embed="rId3">
            <a:alphaModFix/>
          </a:blip>
          <a:srcRect b="0" l="4510" r="26314" t="23832"/>
          <a:stretch/>
        </p:blipFill>
        <p:spPr>
          <a:xfrm>
            <a:off x="593550" y="1086425"/>
            <a:ext cx="11278827" cy="604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a buffer overflow?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Shape 85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buffer overflow" id="87" name="Shape 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0" y="1228328"/>
            <a:ext cx="6966243" cy="492232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147010" y="1066800"/>
            <a:ext cx="366299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Ways to perform overflow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Locally on computer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Network port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happens?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Shape 95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Shape 96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Shape 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57599" y="1295400"/>
            <a:ext cx="6770369" cy="4566248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/>
        </p:nvSpPr>
        <p:spPr>
          <a:xfrm>
            <a:off x="147010" y="1066800"/>
            <a:ext cx="3421129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Service not responding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Undefined behavior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is sometimes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space to control what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gets executed next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do I find buffer overflows?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Shape 105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Shape 106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147010" y="1066800"/>
            <a:ext cx="11259814" cy="37856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Review the source code (there are dynamic analysis tools that can speed this up)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Fuzzing ports/inputs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pin the tail on the donkey meme" id="108" name="Shape 1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4114800"/>
            <a:ext cx="2730500" cy="2047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computer rage meme" id="109" name="Shape 10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8600" y="1447800"/>
            <a:ext cx="3276600" cy="2057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 we lost control of execution? So what?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Shape 116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Shape 117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Shape 118"/>
          <p:cNvSpPr txBox="1"/>
          <p:nvPr/>
        </p:nvSpPr>
        <p:spPr>
          <a:xfrm>
            <a:off x="147010" y="1066800"/>
            <a:ext cx="870065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can overwrite our return address to execute what we want</a:t>
            </a:r>
            <a:endParaRPr/>
          </a:p>
        </p:txBody>
      </p:sp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4949" y="1694481"/>
            <a:ext cx="7243651" cy="3106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5389" y="214984"/>
            <a:ext cx="932738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1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Program memory</a:t>
            </a:r>
            <a:endParaRPr b="1" i="1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Shape 126"/>
          <p:cNvSpPr txBox="1"/>
          <p:nvPr>
            <p:ph idx="10" type="dt"/>
          </p:nvPr>
        </p:nvSpPr>
        <p:spPr>
          <a:xfrm>
            <a:off x="10427969" y="6248400"/>
            <a:ext cx="936415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3/12/2018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11567584" y="6248400"/>
            <a:ext cx="304800" cy="177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picture of program memory" id="128" name="Shape 1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143000"/>
            <a:ext cx="8991600" cy="5059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Corp_Template_External">
  <a:themeElements>
    <a:clrScheme name="Raytheon">
      <a:dk1>
        <a:srgbClr val="000000"/>
      </a:dk1>
      <a:lt1>
        <a:srgbClr val="FFFFFF"/>
      </a:lt1>
      <a:dk2>
        <a:srgbClr val="000000"/>
      </a:dk2>
      <a:lt2>
        <a:srgbClr val="B5B5B5"/>
      </a:lt2>
      <a:accent1>
        <a:srgbClr val="95A289"/>
      </a:accent1>
      <a:accent2>
        <a:srgbClr val="DAD9AD"/>
      </a:accent2>
      <a:accent3>
        <a:srgbClr val="7C96A1"/>
      </a:accent3>
      <a:accent4>
        <a:srgbClr val="CE1126"/>
      </a:accent4>
      <a:accent5>
        <a:srgbClr val="AC9F89"/>
      </a:accent5>
      <a:accent6>
        <a:srgbClr val="666465"/>
      </a:accent6>
      <a:hlink>
        <a:srgbClr val="7C96A1"/>
      </a:hlink>
      <a:folHlink>
        <a:srgbClr val="66646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